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57" r:id="rId3"/>
    <p:sldId id="258" r:id="rId4"/>
    <p:sldId id="267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66505"/>
  </p:normalViewPr>
  <p:slideViewPr>
    <p:cSldViewPr snapToGrid="0" snapToObjects="1">
      <p:cViewPr varScale="1">
        <p:scale>
          <a:sx n="107" d="100"/>
          <a:sy n="107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A2B9B-A933-244D-A3D5-FA5F8C7C63A8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048F3-0E0C-9442-912E-FAA950FBE6A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071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547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939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171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технологического этапа оптимизация достигалась путем создания инструментов, а также эксплуатацией природных факторов, возобновляемых источников энергии, животной силы и других людей.</a:t>
            </a:r>
          </a:p>
          <a:p>
            <a:r>
              <a:rPr lang="ru-RU" dirty="0"/>
              <a:t>С движением времени методы от примитивных развивались до более продвинутых, а иногда появлялись новые на замену устаревшим.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627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в вопросе оптимизации люди достигли непревзойдённых результатов. </a:t>
            </a:r>
          </a:p>
          <a:p>
            <a:r>
              <a:rPr lang="ru-RU" dirty="0"/>
              <a:t>Развитие информационных систем позволило создать заводы и предприятия, для </a:t>
            </a:r>
            <a:r>
              <a:rPr lang="ru-RU" dirty="0" err="1"/>
              <a:t>функционировния</a:t>
            </a:r>
            <a:r>
              <a:rPr lang="ru-RU" dirty="0"/>
              <a:t> которых практически не требуется живой человек.</a:t>
            </a:r>
          </a:p>
          <a:p>
            <a:r>
              <a:rPr lang="ru-RU" dirty="0"/>
              <a:t>Основную работу выполняют роботы-манипуляторы и умные роботы-транспортировщики. </a:t>
            </a:r>
          </a:p>
          <a:p>
            <a:r>
              <a:rPr lang="ru-RU" dirty="0"/>
              <a:t>Искусственный интеллект способен </a:t>
            </a:r>
            <a:r>
              <a:rPr lang="ru-RU" dirty="0" err="1"/>
              <a:t>распозновать</a:t>
            </a:r>
            <a:r>
              <a:rPr lang="ru-RU" dirty="0"/>
              <a:t> изображения, голосовые команды, ориентироваться в пространстве и управлять другими информационными системами.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82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569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Современные программные решения уже сейчас </a:t>
            </a:r>
            <a:r>
              <a:rPr lang="ru-RU" dirty="0" err="1"/>
              <a:t>кастомизируются</a:t>
            </a:r>
            <a:r>
              <a:rPr lang="ru-RU" dirty="0"/>
              <a:t> под конкретных пользователей или организации. Программы способны сами учиться взаимодействовать с конкретными пользователями, чтобы помогать им в решении их повседневных задач. Подобные системы успешно внедряются в образовательные организации, банки, производственные предприятия, домашние окружения и многое другое.</a:t>
            </a:r>
          </a:p>
          <a:p>
            <a:r>
              <a:rPr lang="ru-RU" dirty="0"/>
              <a:t>Потребности в новых функциях и возможностях удовлетворяются при помощи масштабирования и построения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Это гарантирует простую интеграцию в уже существующие системы и поддержание отказоустойчивости каждого элемента. Использование искусственного интеллекта позволяет каждому решению адаптироваться к конкретным условиям и порождать новые интерфейсы взаимодействия с пользователями, приближаясь к использованию естественного человеческого языка.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328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развитием </a:t>
            </a:r>
            <a:r>
              <a:rPr lang="ru-RU" dirty="0" err="1"/>
              <a:t>микроплатных</a:t>
            </a:r>
            <a:r>
              <a:rPr lang="ru-RU" dirty="0"/>
              <a:t> компьютеров и микроконтроллеров появилась возможность создавать компактных и производительных роботов, выполняющих определенные функции в зависимости от их предназначения. Роботы способны выполнять задачи, которые не под силу человеку. Они могут работать в экстремальных условиях и воспринимать огромное количество информации, которую часто можно получить лишь при помощи специального оборудования.</a:t>
            </a:r>
          </a:p>
          <a:p>
            <a:r>
              <a:rPr lang="ru-RU" dirty="0"/>
              <a:t>Использование подобных роботизированных систем позволяет специалистам заниматься их профильной деятельностью, не отвлекаясь на документооборот, рассылку сообщений и иные отвлекающие моменты. Также это позволяет задействовать меньшее количество низкоквалифицированных сотрудников, что приводит к экономии средств предприятий и исключению человеческого фактора. К сожалению, часто подобные решения достаточно дороги в производстве, но имеют высокую окупаемость. Также есть тенденция на уменьшение стоимости разработки и производства роботов из-за развития и оптимизации производственных линий при помощи тех же роботизированных систем.</a:t>
            </a:r>
          </a:p>
          <a:p>
            <a:r>
              <a:rPr lang="ru-RU" dirty="0"/>
              <a:t>Рассматривая рутинные процессы в образовательных организациях, можно с уверенностью полагать, что специально адаптированная роботизированная система способна решить большую часть существующих проблем. Одной системе под силу контролировать уборку помещений и территории, безопасность человеческих жизней, системы оповещения, сортировку и сохранность важной информации, документооборот, посещаемость студентов, поиск и агрегацию запрашиваемой информации; предоставлять средства коммуникации и онлайн образования, и на ряду с этим многое другое.</a:t>
            </a:r>
          </a:p>
          <a:p>
            <a:r>
              <a:rPr lang="ru-RU" dirty="0"/>
              <a:t>Уже сейчас есть готовые решения многих повседневных задач, но они слабо </a:t>
            </a:r>
            <a:r>
              <a:rPr lang="ru-RU" dirty="0" err="1"/>
              <a:t>адаптированны</a:t>
            </a:r>
            <a:r>
              <a:rPr lang="ru-RU" dirty="0"/>
              <a:t> под случайно взятую организацию, это возможно исправить усовершенствованием программной оболочки и масштабированием информационной системы. Правильно настроенная система не требует постоянного контроля со стороны технического специалиста, а в случае неполадки сама сообщит о проблеме. Современные интерфейсы позволяют расширить уже существующий кластер обычному пользователю, не имеющему определённых компетенций в робототехнике и программировании, что и отличает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от монолитной.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5750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47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760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5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6D73-6A5E-A058-1A38-66FB7227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BC816-3309-BFF7-8DD9-5AB7C070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1D9F-AB3F-BF92-A0C1-3943824E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BB98-C91E-F90B-236E-F69253B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AB1EA-1E68-8BB4-662C-A0655589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34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352F-AF60-8BF4-F3B2-08FA2D6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74F5-B121-DEA4-C9C3-14B3D512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E399-06B3-9278-802F-0B73C19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1DC2-9E66-2BF6-2FEE-4E6ED245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8E56-3169-35F4-0BBA-F5875CCA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135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D83CB-88D9-EFBF-849D-4770B1FA6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6496E-08FD-213F-EB89-91A9965B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47B6-DABB-D056-FBC9-9BFC522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2685E-E759-E0DD-0BD2-62D711B1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F80A-C628-0088-4878-77D24BDE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03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8603-4150-C930-927A-89D6C4C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5728-0768-2AC6-C179-6A74F2A4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B5F2-837F-8F0F-5039-7FF36D89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BE6-BFBB-A026-0DC2-03C5FB31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A70A-59D2-EDBC-31EE-77B546AB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874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4FDA-F324-3E1B-FBBB-BF0CADEC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D5834-9AE7-9FEE-AB9A-1A2F3786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0242-9D97-B627-3A93-EEBCC54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DC57-D8A7-8B5C-5025-0CDDFB7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7A2A-F5BC-DB4E-E8E0-B1AC27D2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58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4E42-EE2A-C31F-E872-972D7D6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C604-43BC-22BE-E4DA-04F6B6FA7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D5DF7-719B-8AE2-DAAE-CC674C2C8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6CD94-77F8-665A-8EF3-BAA301DD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2BFC0-2356-0A0E-BACF-EC2947F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3C5DD-2226-0399-C3A7-979D3C12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871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40B-4251-7B48-D81F-C83FFC66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62E8-C1B5-06B4-2358-F8320EE8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DEB8-816C-785A-F165-164E74E7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93D2-0887-BC04-FEF3-D8EBAEBF5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7E0A0-FF7E-7788-A124-4F3F2C1C7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F4E86-A4B2-DC45-E416-7771462E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57B3C-94EF-022A-D42D-400AA8D4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C171-A999-560D-5FFA-D71B2E54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57C9-0449-3E4B-4799-82CA6AB9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6DBBB-0151-535E-CFB5-C230B66C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DAD72-1C9F-989D-180D-34FE7AB7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D938-6C16-60E1-2B5D-EA99A06F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295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C9BC6-B735-652D-6122-B7389FA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A151-2FE9-0B5F-F05B-3C66FDBB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8A78-33E3-EAC4-4990-37483644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12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F7F6-738A-8937-859E-6DA8AE90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D082-2C20-045D-D914-2BD4544C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F08C1-271D-36D1-E83B-8C6B2302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E8E1-4F36-656B-3F97-5A4C9410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70B37-75DC-C831-65BD-E21C216F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E341-5A0C-0552-A4D7-59FDA8D4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6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C04B-1E75-C15C-9151-B90648D3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5241D-A83C-4AA8-4E92-3F4CD1694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BB2E9-CD0D-54B4-7D84-EF482E9D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A92A6-A071-8357-F637-917B9382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6252-7387-42F7-E81D-A08C65C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29393-95F8-9662-8A62-36736549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83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E686-C740-F7C8-0317-BC03428F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99D0-938B-C94B-2418-CDC1C4B0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B89E-CC1A-6E50-0432-B33564855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C221-CDAE-3041-C588-4D187E9BF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8FC0-B894-ECE7-3E0D-F7F5D44F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02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22B89C4-7E4D-DC87-511B-28122B8F24BB}"/>
              </a:ext>
            </a:extLst>
          </p:cNvPr>
          <p:cNvSpPr txBox="1">
            <a:spLocks/>
          </p:cNvSpPr>
          <p:nvPr/>
        </p:nvSpPr>
        <p:spPr>
          <a:xfrm>
            <a:off x="948046" y="455569"/>
            <a:ext cx="10295907" cy="14326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Ивановский государственный химико-технологический университет</a:t>
            </a:r>
          </a:p>
          <a:p>
            <a:r>
              <a:rPr lang="ru-RU" sz="2000" dirty="0"/>
              <a:t>Кафедра информационных технологий и цифровой экономики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D535C7-6429-56B4-487D-408ACE5357E3}"/>
              </a:ext>
            </a:extLst>
          </p:cNvPr>
          <p:cNvSpPr txBox="1">
            <a:spLocks/>
          </p:cNvSpPr>
          <p:nvPr/>
        </p:nvSpPr>
        <p:spPr>
          <a:xfrm>
            <a:off x="2959099" y="1367970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Научно-исследовательская работа магистра</a:t>
            </a:r>
            <a:endParaRPr lang="en-RU" sz="1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020BE0F-419F-0396-AEF9-960BC2A8ABDC}"/>
              </a:ext>
            </a:extLst>
          </p:cNvPr>
          <p:cNvSpPr txBox="1">
            <a:spLocks/>
          </p:cNvSpPr>
          <p:nvPr/>
        </p:nvSpPr>
        <p:spPr>
          <a:xfrm>
            <a:off x="2959099" y="6067976"/>
            <a:ext cx="6273800" cy="3344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ИВАНОВО 2022</a:t>
            </a:r>
            <a:endParaRPr lang="en-RU" sz="1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626BEF-6F7F-537A-1B82-C5B7523B67A9}"/>
              </a:ext>
            </a:extLst>
          </p:cNvPr>
          <p:cNvSpPr txBox="1">
            <a:spLocks/>
          </p:cNvSpPr>
          <p:nvPr/>
        </p:nvSpPr>
        <p:spPr>
          <a:xfrm>
            <a:off x="2959099" y="2800578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Исследование и разработка роботизированной системы для коммуникации и взаимодействия с людьми</a:t>
            </a:r>
            <a:endParaRPr lang="en-RU" sz="1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44E160-9C39-F703-E453-F97C1798662A}"/>
              </a:ext>
            </a:extLst>
          </p:cNvPr>
          <p:cNvSpPr txBox="1">
            <a:spLocks/>
          </p:cNvSpPr>
          <p:nvPr/>
        </p:nvSpPr>
        <p:spPr>
          <a:xfrm>
            <a:off x="1428755" y="4412214"/>
            <a:ext cx="933448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Выполнил: </a:t>
            </a:r>
            <a:r>
              <a:rPr lang="ru-RU" sz="2000" dirty="0" err="1"/>
              <a:t>Зимнуров</a:t>
            </a:r>
            <a:r>
              <a:rPr lang="ru-RU" sz="2000" dirty="0"/>
              <a:t> М. Ф.</a:t>
            </a:r>
          </a:p>
          <a:p>
            <a:pPr marL="0" indent="0" algn="ctr">
              <a:buNone/>
            </a:pPr>
            <a:r>
              <a:rPr lang="ru-RU" sz="2000" dirty="0"/>
              <a:t>Научный руководитель: Доцент, </a:t>
            </a:r>
            <a:r>
              <a:rPr lang="ru-RU" sz="2000" dirty="0" err="1"/>
              <a:t>к.н.д</a:t>
            </a:r>
            <a:r>
              <a:rPr lang="ru-RU" sz="2000" dirty="0"/>
              <a:t> техн. Наук, Константинов Е. С.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456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9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6BEEF-A7AF-E97E-44F3-4C96C5E1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Устройство базового микросервиса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F352-0C1E-406E-FCAB-3E07345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Logger (</a:t>
            </a:r>
            <a:r>
              <a:rPr lang="ru-RU" sz="2000"/>
              <a:t>ведение протокола)</a:t>
            </a:r>
            <a:endParaRPr lang="en-US" sz="2000"/>
          </a:p>
          <a:p>
            <a:r>
              <a:rPr lang="en-GB" sz="2000"/>
              <a:t>Database (</a:t>
            </a:r>
            <a:r>
              <a:rPr lang="ru-RU" sz="2000"/>
              <a:t>база данных)</a:t>
            </a:r>
            <a:endParaRPr lang="en-US" sz="2000"/>
          </a:p>
          <a:p>
            <a:r>
              <a:rPr lang="en-GB" sz="2000"/>
              <a:t>API (</a:t>
            </a:r>
            <a:r>
              <a:rPr lang="ru-RU" sz="2000"/>
              <a:t>интерфейс взаимодействия)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6A15-58D6-F723-813E-A4AC75BF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777761"/>
            <a:ext cx="4736963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6104-7D36-116F-B680-8A1C396F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06141-5C2A-289C-C2B1-0C408186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7478"/>
            <a:ext cx="5126736" cy="2127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14F3-6964-99B1-F400-10C813BF2ADC}"/>
              </a:ext>
            </a:extLst>
          </p:cNvPr>
          <p:cNvSpPr txBox="1"/>
          <p:nvPr/>
        </p:nvSpPr>
        <p:spPr>
          <a:xfrm>
            <a:off x="6501384" y="2121763"/>
            <a:ext cx="5129784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66859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7207D9F-DFD8-2DC2-638F-B976ECB0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етвёртая Технологическая Революция и будущее России">
            <a:extLst>
              <a:ext uri="{FF2B5EF4-FFF2-40B4-BE49-F238E27FC236}">
                <a16:creationId xmlns:a16="http://schemas.microsoft.com/office/drawing/2014/main" id="{849AFD53-8212-CEDC-6256-87E2C7415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r="-2" b="24898"/>
          <a:stretch/>
        </p:blipFill>
        <p:spPr bwMode="auto">
          <a:xfrm>
            <a:off x="6015107" y="-1"/>
            <a:ext cx="6176895" cy="2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то главный? Как соединить технологические уклады и промышленные революции  | Капитал страны">
            <a:extLst>
              <a:ext uri="{FF2B5EF4-FFF2-40B4-BE49-F238E27FC236}">
                <a16:creationId xmlns:a16="http://schemas.microsoft.com/office/drawing/2014/main" id="{4BD26201-1DEF-3B0F-A645-CADE3F44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4" r="-1" b="2512"/>
          <a:stretch/>
        </p:blipFill>
        <p:spPr bwMode="auto">
          <a:xfrm>
            <a:off x="4203638" y="2937953"/>
            <a:ext cx="7988360" cy="39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699A1-4514-9900-AAEE-7514D1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ru-RU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CC05-F365-7305-0B3C-E960B45E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ru-RU" sz="2000"/>
              <a:t>В своём стремлении облегчить жизнь люди в разные времена изобретали актуальные средства оптимизации повседневной деятельности.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85736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к устроены современные роботы — Национальный исследовательский  университет «Высшая школа экономики»">
            <a:extLst>
              <a:ext uri="{FF2B5EF4-FFF2-40B4-BE49-F238E27FC236}">
                <a16:creationId xmlns:a16="http://schemas.microsoft.com/office/drawing/2014/main" id="{4B3D822A-2794-269C-324C-25330D81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r="-1" b="-1"/>
          <a:stretch/>
        </p:blipFill>
        <p:spPr bwMode="auto">
          <a:xfrm>
            <a:off x="4767943" y="10"/>
            <a:ext cx="7424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7A9A6A7-E39F-4FDE-84E7-DF614CAD5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FB6BDD-6CEB-4245-A31D-D56E4BEB0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FC55-1666-F169-E2D5-8EDED2B2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851399"/>
            <a:ext cx="6159465" cy="1325563"/>
          </a:xfrm>
        </p:spPr>
        <p:txBody>
          <a:bodyPr>
            <a:normAutofit/>
          </a:bodyPr>
          <a:lstStyle/>
          <a:p>
            <a:r>
              <a:rPr lang="ru-RU"/>
              <a:t>Цель работы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AD51-EA24-6C4D-EEC3-5B316C70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5760"/>
            <a:ext cx="4330664" cy="41543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Исследование и разработка роботизированной системы для коммуникации и взаимодействия с людьми на основе заложенных данных. 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4999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7CD4-0A41-8EA0-6194-8DDEBB7F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Новизна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CA1A4-F037-7C87-1305-EB09BA2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ru-RU" sz="2000"/>
              <a:t>Применение современных технологий для построения и применения моделей машинного обучения и генетических алгоритмов для распознавания звука и образов, а также модели взаимодействия на естественном языке.</a:t>
            </a:r>
            <a:endParaRPr lang="en-US" sz="2000"/>
          </a:p>
          <a:p>
            <a:r>
              <a:rPr lang="ru-RU" sz="2000"/>
              <a:t>Использование распределенной, микросервисной архитектуры для взаимодействия системы с пользователями на основе и опыте роботизированных решений.</a:t>
            </a:r>
            <a:endParaRPr lang="en-US" sz="2000"/>
          </a:p>
          <a:p>
            <a:endParaRPr lang="en-RU" sz="2000"/>
          </a:p>
        </p:txBody>
      </p:sp>
      <p:pic>
        <p:nvPicPr>
          <p:cNvPr id="19" name="Graphic 6" descr="Robot Outline">
            <a:extLst>
              <a:ext uri="{FF2B5EF4-FFF2-40B4-BE49-F238E27FC236}">
                <a16:creationId xmlns:a16="http://schemas.microsoft.com/office/drawing/2014/main" id="{DBFE42DD-E6FE-24D8-1E6B-043167F1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Что такое UX/UI дизайн и почему это важно для сайта | SILVERWEB">
            <a:extLst>
              <a:ext uri="{FF2B5EF4-FFF2-40B4-BE49-F238E27FC236}">
                <a16:creationId xmlns:a16="http://schemas.microsoft.com/office/drawing/2014/main" id="{A6346DFD-631B-FE42-D154-AE0DB1640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14272" b="-1"/>
          <a:stretch/>
        </p:blipFill>
        <p:spPr bwMode="auto">
          <a:xfrm>
            <a:off x="20" y="10"/>
            <a:ext cx="61760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E898D-E71A-A078-4639-51D0E3C5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r>
              <a:rPr lang="ru-RU" dirty="0"/>
              <a:t>Материалы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E67D-05D6-E43F-AB0C-95765A92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ru-RU" sz="2000"/>
              <a:t>Адаптируемость</a:t>
            </a:r>
          </a:p>
          <a:p>
            <a:r>
              <a:rPr lang="ru-RU" sz="2000"/>
              <a:t>Кастомизация</a:t>
            </a:r>
          </a:p>
          <a:p>
            <a:r>
              <a:rPr lang="ru-RU" sz="2000"/>
              <a:t>Пользовательские интерфейсы</a:t>
            </a:r>
          </a:p>
          <a:p>
            <a:r>
              <a:rPr lang="ru-RU" sz="2000"/>
              <a:t>Пользовательские предпочтения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35509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Freeform: Shape 7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2" name="Freeform: Shape 7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ru-RU"/>
              <a:t>Методы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99FA-AC78-4BCE-28DB-F1FDC13D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ru-RU" sz="2000"/>
              <a:t>Генетические алгоритмы</a:t>
            </a:r>
          </a:p>
          <a:p>
            <a:r>
              <a:rPr lang="ru-RU" sz="2000"/>
              <a:t>Отображение многомерного вектора</a:t>
            </a:r>
          </a:p>
          <a:p>
            <a:r>
              <a:rPr lang="ru-RU" sz="2000"/>
              <a:t>Микросервисы</a:t>
            </a:r>
          </a:p>
          <a:p>
            <a:r>
              <a:rPr lang="ru-RU" sz="2000"/>
              <a:t>Микроплатные компьютеры</a:t>
            </a:r>
            <a:endParaRPr lang="en-RU" sz="2000"/>
          </a:p>
        </p:txBody>
      </p:sp>
      <p:pic>
        <p:nvPicPr>
          <p:cNvPr id="4098" name="Picture 2" descr="Отличия одноплатных компьютеров Orange pi и Raspberry pi, что купить? »  Сайт для электриков - статьи, советы, примеры, схемы">
            <a:extLst>
              <a:ext uri="{FF2B5EF4-FFF2-40B4-BE49-F238E27FC236}">
                <a16:creationId xmlns:a16="http://schemas.microsoft.com/office/drawing/2014/main" id="{6C0A527C-EA3D-C91F-299F-8E344F93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3141" y="555387"/>
            <a:ext cx="3936488" cy="203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C1F790A-B3FA-ACD9-C937-7CCA7EBC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179" y="2994128"/>
            <a:ext cx="4227450" cy="31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5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4" y="2756512"/>
            <a:ext cx="5221266" cy="1344975"/>
          </a:xfrm>
        </p:spPr>
        <p:txBody>
          <a:bodyPr>
            <a:normAutofit/>
          </a:bodyPr>
          <a:lstStyle/>
          <a:p>
            <a:r>
              <a:rPr lang="ru-RU" sz="4000" dirty="0"/>
              <a:t>Генетический алгоритм</a:t>
            </a:r>
            <a:endParaRPr lang="en-RU" sz="4000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ECA5062E-273B-FEDD-53E3-A5B62FDAA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97" y="1365250"/>
            <a:ext cx="4445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18">
            <a:extLst>
              <a:ext uri="{FF2B5EF4-FFF2-40B4-BE49-F238E27FC236}">
                <a16:creationId xmlns:a16="http://schemas.microsoft.com/office/drawing/2014/main" id="{7B97D490-7127-408B-874C-DAD83F77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71185" cy="6858000"/>
            <a:chOff x="0" y="0"/>
            <a:chExt cx="4709160" cy="6858000"/>
          </a:xfrm>
        </p:grpSpPr>
        <p:sp>
          <p:nvSpPr>
            <p:cNvPr id="63" name="Rectangle 19">
              <a:extLst>
                <a:ext uri="{FF2B5EF4-FFF2-40B4-BE49-F238E27FC236}">
                  <a16:creationId xmlns:a16="http://schemas.microsoft.com/office/drawing/2014/main" id="{A376EFB1-01CF-419F-ABF1-2AF02BBF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4709160" cy="6858000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FF9DEA15-78BD-4750-AA18-B9F28A6D5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284331" cy="6858000"/>
            </a:xfrm>
            <a:custGeom>
              <a:avLst/>
              <a:gdLst>
                <a:gd name="connsiteX0" fmla="*/ 0 w 4319042"/>
                <a:gd name="connsiteY0" fmla="*/ 0 h 6858000"/>
                <a:gd name="connsiteX1" fmla="*/ 1142888 w 4319042"/>
                <a:gd name="connsiteY1" fmla="*/ 0 h 6858000"/>
                <a:gd name="connsiteX2" fmla="*/ 4319042 w 4319042"/>
                <a:gd name="connsiteY2" fmla="*/ 6858000 h 6858000"/>
                <a:gd name="connsiteX3" fmla="*/ 0 w 43190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9042" h="6858000">
                  <a:moveTo>
                    <a:pt x="0" y="0"/>
                  </a:moveTo>
                  <a:lnTo>
                    <a:pt x="1142888" y="0"/>
                  </a:lnTo>
                  <a:lnTo>
                    <a:pt x="431904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58722E-E927-7ACE-A7CF-82E75DE2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4133088" cy="525780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Жизненный цикл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E8AB-5335-81C7-FFC4-EE2152C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4" y="640081"/>
            <a:ext cx="5166360" cy="5257800"/>
          </a:xfrm>
        </p:spPr>
        <p:txBody>
          <a:bodyPr anchor="ctr">
            <a:normAutofit/>
          </a:bodyPr>
          <a:lstStyle/>
          <a:p>
            <a:r>
              <a:rPr lang="ru-RU" sz="2400"/>
              <a:t>Подготовка</a:t>
            </a:r>
          </a:p>
          <a:p>
            <a:r>
              <a:rPr lang="ru-RU" sz="2400"/>
              <a:t>Проектирование</a:t>
            </a:r>
          </a:p>
          <a:p>
            <a:r>
              <a:rPr lang="ru-RU" sz="2400"/>
              <a:t>Дизайн</a:t>
            </a:r>
          </a:p>
          <a:p>
            <a:r>
              <a:rPr lang="ru-RU" sz="2400"/>
              <a:t>Кодирование</a:t>
            </a:r>
          </a:p>
          <a:p>
            <a:r>
              <a:rPr lang="ru-RU" sz="2400"/>
              <a:t>Тестирование</a:t>
            </a:r>
          </a:p>
          <a:p>
            <a:r>
              <a:rPr lang="ru-RU" sz="2400"/>
              <a:t>Документирование</a:t>
            </a:r>
          </a:p>
          <a:p>
            <a:r>
              <a:rPr lang="ru-RU" sz="2400"/>
              <a:t>Внедрение</a:t>
            </a:r>
          </a:p>
          <a:p>
            <a:r>
              <a:rPr lang="ru-RU" sz="2400"/>
              <a:t>Сопровождение</a:t>
            </a:r>
          </a:p>
          <a:p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77665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674DB-38D6-C5C8-3213-DD182C4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2800"/>
              <a:t>Описание концепта сингулярности любого сервиса </a:t>
            </a:r>
            <a:endParaRPr lang="en-R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D18F-EE09-CBBF-1B12-1C5E62F75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Vision (</a:t>
            </a:r>
            <a:r>
              <a:rPr lang="ru-RU" sz="2000"/>
              <a:t>зрение)</a:t>
            </a:r>
          </a:p>
          <a:p>
            <a:r>
              <a:rPr lang="en-GB" sz="2000"/>
              <a:t>Voice (</a:t>
            </a:r>
            <a:r>
              <a:rPr lang="ru-RU" sz="2000"/>
              <a:t>общение)</a:t>
            </a:r>
          </a:p>
          <a:p>
            <a:r>
              <a:rPr lang="en-GB" sz="2000"/>
              <a:t>Data process (</a:t>
            </a:r>
            <a:r>
              <a:rPr lang="ru-RU" sz="2000"/>
              <a:t>обработка данных)</a:t>
            </a:r>
          </a:p>
          <a:p>
            <a:r>
              <a:rPr lang="en-GB" sz="2000"/>
              <a:t>Auth (</a:t>
            </a:r>
            <a:r>
              <a:rPr lang="ru-RU" sz="2000"/>
              <a:t>авторизация)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233-1AE9-8B9C-4CDD-7B539A72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325224"/>
            <a:ext cx="4736963" cy="40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819</Words>
  <Application>Microsoft Macintosh PowerPoint</Application>
  <PresentationFormat>Widescreen</PresentationFormat>
  <Paragraphs>69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Введение</vt:lpstr>
      <vt:lpstr>Цель работы</vt:lpstr>
      <vt:lpstr>Новизна</vt:lpstr>
      <vt:lpstr>Материалы</vt:lpstr>
      <vt:lpstr>Методы</vt:lpstr>
      <vt:lpstr>Генетический алгоритм</vt:lpstr>
      <vt:lpstr>Жизненный цикл</vt:lpstr>
      <vt:lpstr>Описание концепта сингулярности любого сервиса </vt:lpstr>
      <vt:lpstr>Устройство базового микросервиса</vt:lpstr>
      <vt:lpstr>Результаты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разработка роботизированной системы для коммуникации и взаимодействия с людьми</dc:title>
  <dc:creator>Marat Zimnurov</dc:creator>
  <cp:lastModifiedBy>Marat Zimnurov</cp:lastModifiedBy>
  <cp:revision>12</cp:revision>
  <dcterms:created xsi:type="dcterms:W3CDTF">2022-05-17T21:00:50Z</dcterms:created>
  <dcterms:modified xsi:type="dcterms:W3CDTF">2022-05-18T06:14:20Z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SetDate">
    <vt:lpwstr>2022-05-17T21:00:51Z</vt:lpwstr>
  </property>
  <property fmtid="{D5CDD505-2E9C-101B-9397-08002B2CF9AE}" pid="4" name="MSIP_Label_2a535040-0af2-483f-adc3-a132c21e3e2b_Method">
    <vt:lpwstr>Standard</vt:lpwstr>
  </property>
  <property fmtid="{D5CDD505-2E9C-101B-9397-08002B2CF9AE}" pid="5" name="MSIP_Label_2a535040-0af2-483f-adc3-a132c21e3e2b_Name">
    <vt:lpwstr>EPAM_Confidential</vt:lpwstr>
  </property>
  <property fmtid="{D5CDD505-2E9C-101B-9397-08002B2CF9AE}" pid="6" name="MSIP_Label_2a535040-0af2-483f-adc3-a132c21e3e2b_SiteId">
    <vt:lpwstr>b41b72d0-4e9f-4c26-8a69-f949f367c91d</vt:lpwstr>
  </property>
  <property fmtid="{D5CDD505-2E9C-101B-9397-08002B2CF9AE}" pid="7" name="MSIP_Label_2a535040-0af2-483f-adc3-a132c21e3e2b_ActionId">
    <vt:lpwstr>ad6f6a65-52a7-4e22-8d8f-21fc6e4b7e88</vt:lpwstr>
  </property>
  <property fmtid="{D5CDD505-2E9C-101B-9397-08002B2CF9AE}" pid="8" name="MSIP_Label_2a535040-0af2-483f-adc3-a132c21e3e2b_ContentBits">
    <vt:lpwstr>0</vt:lpwstr>
  </property>
</Properties>
</file>